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Prata" panose="020B0604020202020204" charset="0"/>
      <p:regular r:id="rId13"/>
    </p:embeddedFont>
    <p:embeddedFont>
      <p:font typeface="Raleway" pitchFamily="2" charset="0"/>
      <p:regular r:id="rId14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1C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62" d="100"/>
          <a:sy n="62" d="100"/>
        </p:scale>
        <p:origin x="149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6990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bg>
      <p:bgPr>
        <a:solidFill>
          <a:srgbClr val="1B1C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8408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Cloud Storage Giants: A Comparative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4180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Explore Google Cloud Storage, AWS, and Azure: the titans of cloud storage. Understand their significance in modern distributed systems. Learn about scalability, reliability, and accessibility. This presentation covers features, use cases, differences, and real-world applications.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0">
    <p:bg>
      <p:bgPr>
        <a:solidFill>
          <a:srgbClr val="1B1C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4023" y="592455"/>
            <a:ext cx="7635954" cy="13465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Conclusion: Choosing the Right Cloud Storage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754023" y="2369820"/>
            <a:ext cx="3656409" cy="710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Cost</a:t>
            </a:r>
            <a:endParaRPr lang="en-US" sz="5550" dirty="0"/>
          </a:p>
        </p:txBody>
      </p:sp>
      <p:sp>
        <p:nvSpPr>
          <p:cNvPr id="5" name="Text 2"/>
          <p:cNvSpPr/>
          <p:nvPr/>
        </p:nvSpPr>
        <p:spPr>
          <a:xfrm>
            <a:off x="1235631" y="3349943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Cost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54023" y="3815715"/>
            <a:ext cx="3656409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Evaluate pricing.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4733568" y="2369820"/>
            <a:ext cx="3656409" cy="710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Integration</a:t>
            </a:r>
            <a:endParaRPr lang="en-US" sz="5550" dirty="0"/>
          </a:p>
        </p:txBody>
      </p:sp>
      <p:sp>
        <p:nvSpPr>
          <p:cNvPr id="8" name="Text 5"/>
          <p:cNvSpPr/>
          <p:nvPr/>
        </p:nvSpPr>
        <p:spPr>
          <a:xfrm>
            <a:off x="5215176" y="3349943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Integration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4733568" y="3815715"/>
            <a:ext cx="3656409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Assess ecosystem fit.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2743795" y="4914424"/>
            <a:ext cx="3656409" cy="710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Security</a:t>
            </a:r>
            <a:endParaRPr lang="en-US" sz="5550" dirty="0"/>
          </a:p>
        </p:txBody>
      </p:sp>
      <p:sp>
        <p:nvSpPr>
          <p:cNvPr id="11" name="Text 8"/>
          <p:cNvSpPr/>
          <p:nvPr/>
        </p:nvSpPr>
        <p:spPr>
          <a:xfrm>
            <a:off x="3225403" y="5894546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Security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2743795" y="6360319"/>
            <a:ext cx="3656409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Verify compliance.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754023" y="6947416"/>
            <a:ext cx="7635954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Each offers strengths. Consider cost, integration, performance, and security. Cloud storage enables scalability and innovation.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bg>
      <p:bgPr>
        <a:solidFill>
          <a:srgbClr val="1B1C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30874"/>
            <a:ext cx="115527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Features: Google Cloud Storage (GCS)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066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Object Storage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87773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Store unstructured data. Enjoy global accessibility.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5066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Storage Classes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087773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Optimize costs based on access frequency. Options include Standard, Nearline, Coldline, and Archive.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5066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Integration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87773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GCS has seamless integration with other Google Cloud services like BigQuery and Dataflow.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63570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Archive storage for infrequently accessed data like backups reduces costs by up to 80% compared to Standard.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bg>
      <p:bgPr>
        <a:solidFill>
          <a:srgbClr val="1B1C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7917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Features: Amazon Web Services (AWS) S3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9204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6365260" y="303454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992041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Scalability &amp; Durability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83678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Unlimited storage with 99.999999999% durability.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99204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10256937" y="303454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9920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Storage Classes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482459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S3 Standard, Intelligent-Tiering, and Glacier provide granular cost control.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05313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6365260" y="509563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0531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54355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Encryption, access controls, and compliance certifications ensure robust security.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280190" y="652450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S3 Intelligent-Tiering automatically moves data between frequent and infrequent access tiers based on usage patterns.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bg>
      <p:bgPr>
        <a:solidFill>
          <a:srgbClr val="1B1C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82484"/>
            <a:ext cx="118758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Features: Microsoft Azure Blob Storage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731425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4958239"/>
            <a:ext cx="32783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Scalability &amp; Availability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448657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Designed for massive scale and high availability.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731425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5443776" y="49582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Storage Tiers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5448657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Hot, Cool, and Archive tiers optimise for different access patterns.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731425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9866948" y="4958239"/>
            <a:ext cx="31539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Security &amp; Compliance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5448657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Azure Active Directory integration, encryption, and compliance certifications ensure compliance.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701933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Hot tier for frequently accessed data, Cool for infrequently accessed data, and Archive for long-term storage.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bg>
      <p:bgPr>
        <a:solidFill>
          <a:srgbClr val="1B1C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184" y="760571"/>
            <a:ext cx="7646432" cy="1337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Use Cases: Google Cloud Storage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475809" y="2418517"/>
            <a:ext cx="30480" cy="4125278"/>
          </a:xfrm>
          <a:prstGeom prst="roundRect">
            <a:avLst>
              <a:gd name="adj" fmla="val 105291"/>
            </a:avLst>
          </a:prstGeom>
          <a:solidFill>
            <a:srgbClr val="535455"/>
          </a:solidFill>
          <a:ln/>
        </p:spPr>
      </p:sp>
      <p:sp>
        <p:nvSpPr>
          <p:cNvPr id="5" name="Shape 2"/>
          <p:cNvSpPr/>
          <p:nvPr/>
        </p:nvSpPr>
        <p:spPr>
          <a:xfrm>
            <a:off x="6686014" y="2884527"/>
            <a:ext cx="641747" cy="30480"/>
          </a:xfrm>
          <a:prstGeom prst="roundRect">
            <a:avLst>
              <a:gd name="adj" fmla="val 105291"/>
            </a:avLst>
          </a:prstGeom>
          <a:solidFill>
            <a:srgbClr val="535455"/>
          </a:solidFill>
          <a:ln/>
        </p:spPr>
      </p:sp>
      <p:sp>
        <p:nvSpPr>
          <p:cNvPr id="6" name="Shape 3"/>
          <p:cNvSpPr/>
          <p:nvPr/>
        </p:nvSpPr>
        <p:spPr>
          <a:xfrm>
            <a:off x="6235125" y="2659142"/>
            <a:ext cx="481370" cy="481370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7" name="Text 4"/>
          <p:cNvSpPr/>
          <p:nvPr/>
        </p:nvSpPr>
        <p:spPr>
          <a:xfrm>
            <a:off x="6315313" y="2699206"/>
            <a:ext cx="320873" cy="401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500" dirty="0"/>
          </a:p>
        </p:txBody>
      </p:sp>
      <p:sp>
        <p:nvSpPr>
          <p:cNvPr id="8" name="Text 5"/>
          <p:cNvSpPr/>
          <p:nvPr/>
        </p:nvSpPr>
        <p:spPr>
          <a:xfrm>
            <a:off x="7545586" y="2632353"/>
            <a:ext cx="2674382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Analytics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7545586" y="3094911"/>
            <a:ext cx="6336030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Store large datasets for BigQuery and data science workloads.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686014" y="4330898"/>
            <a:ext cx="641747" cy="30480"/>
          </a:xfrm>
          <a:prstGeom prst="roundRect">
            <a:avLst>
              <a:gd name="adj" fmla="val 105291"/>
            </a:avLst>
          </a:prstGeom>
          <a:solidFill>
            <a:srgbClr val="535455"/>
          </a:solidFill>
          <a:ln/>
        </p:spPr>
      </p:sp>
      <p:sp>
        <p:nvSpPr>
          <p:cNvPr id="11" name="Shape 8"/>
          <p:cNvSpPr/>
          <p:nvPr/>
        </p:nvSpPr>
        <p:spPr>
          <a:xfrm>
            <a:off x="6235125" y="4105513"/>
            <a:ext cx="481370" cy="481370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2" name="Text 9"/>
          <p:cNvSpPr/>
          <p:nvPr/>
        </p:nvSpPr>
        <p:spPr>
          <a:xfrm>
            <a:off x="6315313" y="4145578"/>
            <a:ext cx="320873" cy="401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500" dirty="0"/>
          </a:p>
        </p:txBody>
      </p:sp>
      <p:sp>
        <p:nvSpPr>
          <p:cNvPr id="13" name="Text 10"/>
          <p:cNvSpPr/>
          <p:nvPr/>
        </p:nvSpPr>
        <p:spPr>
          <a:xfrm>
            <a:off x="7545586" y="4078724"/>
            <a:ext cx="2674382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Media Storage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7545586" y="4541282"/>
            <a:ext cx="6336030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Host images and videos for websites and applications.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686014" y="5777270"/>
            <a:ext cx="641747" cy="30480"/>
          </a:xfrm>
          <a:prstGeom prst="roundRect">
            <a:avLst>
              <a:gd name="adj" fmla="val 105291"/>
            </a:avLst>
          </a:prstGeom>
          <a:solidFill>
            <a:srgbClr val="535455"/>
          </a:solidFill>
          <a:ln/>
        </p:spPr>
      </p:sp>
      <p:sp>
        <p:nvSpPr>
          <p:cNvPr id="16" name="Shape 13"/>
          <p:cNvSpPr/>
          <p:nvPr/>
        </p:nvSpPr>
        <p:spPr>
          <a:xfrm>
            <a:off x="6235125" y="5551884"/>
            <a:ext cx="481370" cy="481370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7" name="Text 14"/>
          <p:cNvSpPr/>
          <p:nvPr/>
        </p:nvSpPr>
        <p:spPr>
          <a:xfrm>
            <a:off x="6315313" y="5591949"/>
            <a:ext cx="320873" cy="401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7545586" y="5525095"/>
            <a:ext cx="2840117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Backup and Archiving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7545586" y="5987653"/>
            <a:ext cx="6336030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Long-term storage of backups and archival data.</a:t>
            </a:r>
            <a:endParaRPr lang="en-US" sz="1650" dirty="0"/>
          </a:p>
        </p:txBody>
      </p:sp>
      <p:sp>
        <p:nvSpPr>
          <p:cNvPr id="20" name="Text 17"/>
          <p:cNvSpPr/>
          <p:nvPr/>
        </p:nvSpPr>
        <p:spPr>
          <a:xfrm>
            <a:off x="6235184" y="6784419"/>
            <a:ext cx="7646432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YouTube leverages GCS for storing and streaming video content globally. Financial institutions use GCS for compliance.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bg>
      <p:bgPr>
        <a:solidFill>
          <a:srgbClr val="1B1C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04042"/>
            <a:ext cx="61636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Use Cases: Amazon S3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952982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1797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Lakes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2670215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Build scalable data lakes for analytics and machine learning.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622834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38496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Website Hosting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34006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Host static websites and web applications.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4983718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210532"/>
            <a:ext cx="41679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Backup and Disaster Recovery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570095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Reliable backup and disaster recovery solutions.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793790" y="659975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Netflix uses S3 to store petabytes of data for personalized recommendations. Enterprises use S3 to back up critical data.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bg>
      <p:bgPr>
        <a:solidFill>
          <a:srgbClr val="1B1C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2023"/>
            <a:ext cx="110929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Use Cases: Microsoft Azure Blob Storage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004887" y="3778806"/>
            <a:ext cx="35741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Cloud-Native Applications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69224"/>
            <a:ext cx="3785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Store data for cloud-native applications.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71411" y="3900011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26431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Big Data Analytics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7790" y="3133606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Store and process large datasets.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170307" y="2948940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9937790" y="4914305"/>
            <a:ext cx="29718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Backup and Recovery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7790" y="5404723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Secure backup solutions for Azure workloads.</a:t>
            </a:r>
            <a:endParaRPr lang="en-US" sz="17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94533" y="5675114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0"/>
          <p:cNvSpPr/>
          <p:nvPr/>
        </p:nvSpPr>
        <p:spPr>
          <a:xfrm>
            <a:off x="793790" y="692455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Store images and documents for a web application on Azure Kubernetes Service. Analyse IoT data. Back up virtual machines.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8">
    <p:bg>
      <p:bgPr>
        <a:solidFill>
          <a:srgbClr val="1B1C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9820" y="694134"/>
            <a:ext cx="7757160" cy="1238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Differences: A Feature Comparison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179820" y="2229564"/>
            <a:ext cx="7757160" cy="4449128"/>
          </a:xfrm>
          <a:prstGeom prst="roundRect">
            <a:avLst>
              <a:gd name="adj" fmla="val 66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87440" y="2237184"/>
            <a:ext cx="7741920" cy="88677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385560" y="2363629"/>
            <a:ext cx="1535430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Feature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8324850" y="2363629"/>
            <a:ext cx="1531620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Google Cloud Storage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10260330" y="2363629"/>
            <a:ext cx="1531620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Amazon S3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12195810" y="2363629"/>
            <a:ext cx="1535430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Azure Blob Storage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187440" y="3123962"/>
            <a:ext cx="7741920" cy="12037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6385560" y="3250406"/>
            <a:ext cx="1535430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Pricing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8324850" y="3250406"/>
            <a:ext cx="1531620" cy="950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Competitive for infrequent access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10260330" y="3250406"/>
            <a:ext cx="1531620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Diverse pricing tiers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12195810" y="3250406"/>
            <a:ext cx="1535430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Tiered prices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187440" y="4327684"/>
            <a:ext cx="7741920" cy="12037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6385560" y="4454128"/>
            <a:ext cx="1535430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Integration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8324850" y="4454128"/>
            <a:ext cx="1531620" cy="950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Deep Google Cloud integration</a:t>
            </a:r>
            <a:endParaRPr lang="en-US" sz="1550" dirty="0"/>
          </a:p>
        </p:txBody>
      </p:sp>
      <p:sp>
        <p:nvSpPr>
          <p:cNvPr id="18" name="Text 15"/>
          <p:cNvSpPr/>
          <p:nvPr/>
        </p:nvSpPr>
        <p:spPr>
          <a:xfrm>
            <a:off x="10260330" y="4454128"/>
            <a:ext cx="1531620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Extensive AWS ecosystem</a:t>
            </a:r>
            <a:endParaRPr lang="en-US" sz="1550" dirty="0"/>
          </a:p>
        </p:txBody>
      </p:sp>
      <p:sp>
        <p:nvSpPr>
          <p:cNvPr id="19" name="Text 16"/>
          <p:cNvSpPr/>
          <p:nvPr/>
        </p:nvSpPr>
        <p:spPr>
          <a:xfrm>
            <a:off x="12195810" y="4454128"/>
            <a:ext cx="1535430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Microsoft services</a:t>
            </a:r>
            <a:endParaRPr lang="en-US" sz="1550" dirty="0"/>
          </a:p>
        </p:txBody>
      </p:sp>
      <p:sp>
        <p:nvSpPr>
          <p:cNvPr id="20" name="Shape 17"/>
          <p:cNvSpPr/>
          <p:nvPr/>
        </p:nvSpPr>
        <p:spPr>
          <a:xfrm>
            <a:off x="6187440" y="5531406"/>
            <a:ext cx="7741920" cy="56983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6385560" y="5657850"/>
            <a:ext cx="1535430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Performance</a:t>
            </a:r>
            <a:endParaRPr lang="en-US" sz="1550" dirty="0"/>
          </a:p>
        </p:txBody>
      </p:sp>
      <p:sp>
        <p:nvSpPr>
          <p:cNvPr id="22" name="Text 19"/>
          <p:cNvSpPr/>
          <p:nvPr/>
        </p:nvSpPr>
        <p:spPr>
          <a:xfrm>
            <a:off x="8324850" y="5657850"/>
            <a:ext cx="1531620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Varies by region</a:t>
            </a:r>
            <a:endParaRPr lang="en-US" sz="1550" dirty="0"/>
          </a:p>
        </p:txBody>
      </p:sp>
      <p:sp>
        <p:nvSpPr>
          <p:cNvPr id="23" name="Text 20"/>
          <p:cNvSpPr/>
          <p:nvPr/>
        </p:nvSpPr>
        <p:spPr>
          <a:xfrm>
            <a:off x="10260330" y="5657850"/>
            <a:ext cx="1531620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Varies by region</a:t>
            </a:r>
            <a:endParaRPr lang="en-US" sz="1550" dirty="0"/>
          </a:p>
        </p:txBody>
      </p:sp>
      <p:sp>
        <p:nvSpPr>
          <p:cNvPr id="24" name="Text 21"/>
          <p:cNvSpPr/>
          <p:nvPr/>
        </p:nvSpPr>
        <p:spPr>
          <a:xfrm>
            <a:off x="12195810" y="5657850"/>
            <a:ext cx="1535430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Varies by region</a:t>
            </a:r>
            <a:endParaRPr lang="en-US" sz="1550" dirty="0"/>
          </a:p>
        </p:txBody>
      </p:sp>
      <p:sp>
        <p:nvSpPr>
          <p:cNvPr id="25" name="Shape 22"/>
          <p:cNvSpPr/>
          <p:nvPr/>
        </p:nvSpPr>
        <p:spPr>
          <a:xfrm>
            <a:off x="6187440" y="6101239"/>
            <a:ext cx="7741920" cy="56983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6385560" y="6227683"/>
            <a:ext cx="1535430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Global Reach</a:t>
            </a:r>
            <a:endParaRPr lang="en-US" sz="1550" dirty="0"/>
          </a:p>
        </p:txBody>
      </p:sp>
      <p:sp>
        <p:nvSpPr>
          <p:cNvPr id="27" name="Text 24"/>
          <p:cNvSpPr/>
          <p:nvPr/>
        </p:nvSpPr>
        <p:spPr>
          <a:xfrm>
            <a:off x="8324850" y="6227683"/>
            <a:ext cx="1531620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Global presence</a:t>
            </a:r>
            <a:endParaRPr lang="en-US" sz="1550" dirty="0"/>
          </a:p>
        </p:txBody>
      </p:sp>
      <p:sp>
        <p:nvSpPr>
          <p:cNvPr id="28" name="Text 25"/>
          <p:cNvSpPr/>
          <p:nvPr/>
        </p:nvSpPr>
        <p:spPr>
          <a:xfrm>
            <a:off x="10260330" y="6227683"/>
            <a:ext cx="1531620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Global presence</a:t>
            </a:r>
            <a:endParaRPr lang="en-US" sz="1550" dirty="0"/>
          </a:p>
        </p:txBody>
      </p:sp>
      <p:sp>
        <p:nvSpPr>
          <p:cNvPr id="29" name="Text 26"/>
          <p:cNvSpPr/>
          <p:nvPr/>
        </p:nvSpPr>
        <p:spPr>
          <a:xfrm>
            <a:off x="12195810" y="6227683"/>
            <a:ext cx="1535430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Global presence</a:t>
            </a:r>
            <a:endParaRPr lang="en-US" sz="1550" dirty="0"/>
          </a:p>
        </p:txBody>
      </p:sp>
      <p:sp>
        <p:nvSpPr>
          <p:cNvPr id="30" name="Text 27"/>
          <p:cNvSpPr/>
          <p:nvPr/>
        </p:nvSpPr>
        <p:spPr>
          <a:xfrm>
            <a:off x="6179820" y="6901577"/>
            <a:ext cx="7757160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GCS is competitive for infrequent access. AWS S3 has tiers. Azure blob storage is tiered. Network and data transfer costs vary.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9">
    <p:bg>
      <p:bgPr>
        <a:solidFill>
          <a:srgbClr val="1B1C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9288"/>
            <a:ext cx="115975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Real-World Example: Multi-Cloud Strategy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131695"/>
            <a:ext cx="2173724" cy="130694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1721167" y="258579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3194328" y="2358509"/>
            <a:ext cx="16762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AWS S3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2848928"/>
            <a:ext cx="167628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Primary Storage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423404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535455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551992"/>
            <a:ext cx="4347567" cy="130694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9" name="Text 7"/>
          <p:cNvSpPr/>
          <p:nvPr/>
        </p:nvSpPr>
        <p:spPr>
          <a:xfrm>
            <a:off x="2808089" y="4006096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5368171" y="3778806"/>
            <a:ext cx="13706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GCS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269224"/>
            <a:ext cx="137064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Backup &amp; DR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4843701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535455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4972288"/>
            <a:ext cx="6521410" cy="130694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14" name="Text 12"/>
          <p:cNvSpPr/>
          <p:nvPr/>
        </p:nvSpPr>
        <p:spPr>
          <a:xfrm>
            <a:off x="3895011" y="542639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3"/>
          <p:cNvSpPr/>
          <p:nvPr/>
        </p:nvSpPr>
        <p:spPr>
          <a:xfrm>
            <a:off x="7542014" y="5199102"/>
            <a:ext cx="21849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Company X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5689521"/>
            <a:ext cx="2184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Multi-Cloud Strategy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93790" y="653438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Company X uses AWS S3 for storage and GCS for DR. This provides redundancy and cost optimisation. Multi-cloud offers resilience.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614</Words>
  <Application>Microsoft Office PowerPoint</Application>
  <PresentationFormat>Custom</PresentationFormat>
  <Paragraphs>113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Prata</vt:lpstr>
      <vt:lpstr>Arial</vt:lpstr>
      <vt:lpstr>Raleway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JOSEPH AKPAMA</cp:lastModifiedBy>
  <cp:revision>3</cp:revision>
  <dcterms:created xsi:type="dcterms:W3CDTF">2025-03-16T22:14:52Z</dcterms:created>
  <dcterms:modified xsi:type="dcterms:W3CDTF">2025-03-16T22:20:04Z</dcterms:modified>
</cp:coreProperties>
</file>